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4630400" cy="8229600"/>
  <p:notesSz cx="8229600" cy="146304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  <p:embeddedFont>
      <p:font typeface="Source Sans 3" panose="020B0604020202020204" charset="0"/>
      <p:regular r:id="rId12"/>
    </p:embeddedFont>
    <p:embeddedFont>
      <p:font typeface="Source Serif 4 Semi Bold" panose="020B0604020202020204" charset="0"/>
      <p:regular r:id="rId13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DFD"/>
    <a:srgbClr val="F2F2F1"/>
    <a:srgbClr val="F3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71" d="100"/>
          <a:sy n="71" d="100"/>
        </p:scale>
        <p:origin x="56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5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94962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F2F2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F2F2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F2F2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19230" y="717590"/>
            <a:ext cx="6603325" cy="6157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50" dirty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Présentation de l'Entreprise</a:t>
            </a:r>
            <a:endParaRPr lang="en-US" sz="3850" dirty="0"/>
          </a:p>
        </p:txBody>
      </p:sp>
      <p:sp>
        <p:nvSpPr>
          <p:cNvPr id="4" name="Text 1"/>
          <p:cNvSpPr/>
          <p:nvPr/>
        </p:nvSpPr>
        <p:spPr>
          <a:xfrm>
            <a:off x="6219230" y="1647349"/>
            <a:ext cx="7678341" cy="1005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Notre entreprise gère une chaîne d'hôtels et de résidences </a:t>
            </a:r>
            <a:r>
              <a:rPr lang="en-US" sz="1600" b="1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5 étoiles</a:t>
            </a:r>
            <a:r>
              <a:rPr lang="en-US" sz="16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à Paris. Le service informatique, composé de mon tuteur, d'un alternant et de techniciens, assure des fonctions essentielles.</a:t>
            </a:r>
            <a:endParaRPr lang="en-US" sz="1600" dirty="0"/>
          </a:p>
        </p:txBody>
      </p:sp>
      <p:sp>
        <p:nvSpPr>
          <p:cNvPr id="5" name="Shape 2"/>
          <p:cNvSpPr/>
          <p:nvPr/>
        </p:nvSpPr>
        <p:spPr>
          <a:xfrm>
            <a:off x="6219230" y="2887980"/>
            <a:ext cx="3734514" cy="2374821"/>
          </a:xfrm>
          <a:prstGeom prst="roundRect">
            <a:avLst>
              <a:gd name="adj" fmla="val 3703"/>
            </a:avLst>
          </a:prstGeom>
          <a:solidFill>
            <a:srgbClr val="F4D4F7"/>
          </a:solidFill>
          <a:ln w="7620">
            <a:solidFill>
              <a:srgbClr val="D75BE2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6436162" y="3104912"/>
            <a:ext cx="628055" cy="628055"/>
          </a:xfrm>
          <a:prstGeom prst="roundRect">
            <a:avLst>
              <a:gd name="adj" fmla="val 14557779"/>
            </a:avLst>
          </a:prstGeom>
          <a:solidFill>
            <a:srgbClr val="D75BE2"/>
          </a:solidFill>
          <a:ln/>
        </p:spPr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8802" y="3242310"/>
            <a:ext cx="282654" cy="353258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6436162" y="3942278"/>
            <a:ext cx="3242786" cy="3078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272525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Gestion des Infrastructures</a:t>
            </a:r>
            <a:endParaRPr lang="en-US" sz="1900" dirty="0"/>
          </a:p>
        </p:txBody>
      </p:sp>
      <p:sp>
        <p:nvSpPr>
          <p:cNvPr id="9" name="Text 5"/>
          <p:cNvSpPr/>
          <p:nvPr/>
        </p:nvSpPr>
        <p:spPr>
          <a:xfrm>
            <a:off x="6436162" y="4375785"/>
            <a:ext cx="3300651" cy="6700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Postes, serveurs, réseau, Active Directory.</a:t>
            </a:r>
            <a:endParaRPr lang="en-US" sz="1600" dirty="0"/>
          </a:p>
        </p:txBody>
      </p:sp>
      <p:sp>
        <p:nvSpPr>
          <p:cNvPr id="10" name="Shape 6"/>
          <p:cNvSpPr/>
          <p:nvPr/>
        </p:nvSpPr>
        <p:spPr>
          <a:xfrm>
            <a:off x="10163056" y="2887980"/>
            <a:ext cx="3734514" cy="2374821"/>
          </a:xfrm>
          <a:prstGeom prst="roundRect">
            <a:avLst>
              <a:gd name="adj" fmla="val 3703"/>
            </a:avLst>
          </a:prstGeom>
          <a:solidFill>
            <a:srgbClr val="F4D4F7"/>
          </a:solidFill>
          <a:ln w="7620">
            <a:solidFill>
              <a:srgbClr val="D75BE2"/>
            </a:solidFill>
            <a:prstDash val="solid"/>
          </a:ln>
        </p:spPr>
      </p:sp>
      <p:sp>
        <p:nvSpPr>
          <p:cNvPr id="11" name="Shape 7"/>
          <p:cNvSpPr/>
          <p:nvPr/>
        </p:nvSpPr>
        <p:spPr>
          <a:xfrm>
            <a:off x="10379988" y="3104912"/>
            <a:ext cx="628055" cy="628055"/>
          </a:xfrm>
          <a:prstGeom prst="roundRect">
            <a:avLst>
              <a:gd name="adj" fmla="val 14557779"/>
            </a:avLst>
          </a:prstGeom>
          <a:solidFill>
            <a:srgbClr val="D75BE2"/>
          </a:solidFill>
          <a:ln/>
        </p:spPr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52628" y="3242310"/>
            <a:ext cx="282654" cy="353258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0379988" y="3942278"/>
            <a:ext cx="2463284" cy="3078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272525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Support Technique</a:t>
            </a:r>
            <a:endParaRPr lang="en-US" sz="1900" dirty="0"/>
          </a:p>
        </p:txBody>
      </p:sp>
      <p:sp>
        <p:nvSpPr>
          <p:cNvPr id="14" name="Text 9"/>
          <p:cNvSpPr/>
          <p:nvPr/>
        </p:nvSpPr>
        <p:spPr>
          <a:xfrm>
            <a:off x="10379988" y="4375785"/>
            <a:ext cx="3300651" cy="6700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Assistance aux utilisateurs au quotidien.</a:t>
            </a:r>
            <a:endParaRPr lang="en-US" sz="1600" dirty="0"/>
          </a:p>
        </p:txBody>
      </p:sp>
      <p:sp>
        <p:nvSpPr>
          <p:cNvPr id="15" name="Shape 10"/>
          <p:cNvSpPr/>
          <p:nvPr/>
        </p:nvSpPr>
        <p:spPr>
          <a:xfrm>
            <a:off x="6219230" y="5472113"/>
            <a:ext cx="7678341" cy="2039779"/>
          </a:xfrm>
          <a:prstGeom prst="roundRect">
            <a:avLst>
              <a:gd name="adj" fmla="val 4311"/>
            </a:avLst>
          </a:prstGeom>
          <a:solidFill>
            <a:srgbClr val="F4D4F7"/>
          </a:solidFill>
          <a:ln w="7620">
            <a:solidFill>
              <a:srgbClr val="D75BE2"/>
            </a:solidFill>
            <a:prstDash val="solid"/>
          </a:ln>
        </p:spPr>
      </p:sp>
      <p:sp>
        <p:nvSpPr>
          <p:cNvPr id="16" name="Shape 11"/>
          <p:cNvSpPr/>
          <p:nvPr/>
        </p:nvSpPr>
        <p:spPr>
          <a:xfrm>
            <a:off x="6436162" y="5689044"/>
            <a:ext cx="628055" cy="628055"/>
          </a:xfrm>
          <a:prstGeom prst="roundRect">
            <a:avLst>
              <a:gd name="adj" fmla="val 14557779"/>
            </a:avLst>
          </a:prstGeom>
          <a:solidFill>
            <a:srgbClr val="D75BE2"/>
          </a:solidFill>
          <a:ln/>
        </p:spPr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08802" y="5826443"/>
            <a:ext cx="282654" cy="353258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6436162" y="6526411"/>
            <a:ext cx="2463284" cy="3078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272525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Pilotage de Projets</a:t>
            </a:r>
            <a:endParaRPr lang="en-US" sz="1900" dirty="0"/>
          </a:p>
        </p:txBody>
      </p:sp>
      <p:sp>
        <p:nvSpPr>
          <p:cNvPr id="19" name="Text 13"/>
          <p:cNvSpPr/>
          <p:nvPr/>
        </p:nvSpPr>
        <p:spPr>
          <a:xfrm>
            <a:off x="6436162" y="6959917"/>
            <a:ext cx="7244477" cy="3350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GTB/GTC, licences Microsoft.</a:t>
            </a:r>
            <a:endParaRPr lang="en-US" sz="1600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46F0D4E-575B-4DDE-9E62-70B76FDADB81}"/>
              </a:ext>
            </a:extLst>
          </p:cNvPr>
          <p:cNvSpPr/>
          <p:nvPr/>
        </p:nvSpPr>
        <p:spPr>
          <a:xfrm>
            <a:off x="12822555" y="7721204"/>
            <a:ext cx="1711026" cy="441064"/>
          </a:xfrm>
          <a:prstGeom prst="rect">
            <a:avLst/>
          </a:prstGeom>
          <a:solidFill>
            <a:srgbClr val="F2F2F1"/>
          </a:solidFill>
          <a:ln>
            <a:solidFill>
              <a:srgbClr val="F3F2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8862" y="329089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D73AD7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Missions Confiées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18862" y="920353"/>
            <a:ext cx="13792676" cy="1914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9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Mes missions principales ont été variées, couvrant le support, la gestion de parc et des projets techniques stratégiques.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418862" y="1246346"/>
            <a:ext cx="6836450" cy="5294828"/>
          </a:xfrm>
          <a:prstGeom prst="roundRect">
            <a:avLst>
              <a:gd name="adj" fmla="val 949"/>
            </a:avLst>
          </a:prstGeom>
          <a:solidFill>
            <a:srgbClr val="FFFFFF">
              <a:alpha val="95000"/>
            </a:srgbClr>
          </a:solidFill>
          <a:ln w="15240">
            <a:solidFill>
              <a:srgbClr val="D75BE2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18862" y="1246346"/>
            <a:ext cx="60960" cy="5294828"/>
          </a:xfrm>
          <a:prstGeom prst="roundRect">
            <a:avLst>
              <a:gd name="adj" fmla="val 82464"/>
            </a:avLst>
          </a:prstGeom>
          <a:solidFill>
            <a:srgbClr val="D75BE2"/>
          </a:solidFill>
          <a:ln/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720" y="1381244"/>
            <a:ext cx="6505694" cy="445115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614720" y="5966936"/>
            <a:ext cx="1408033" cy="1759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100" dirty="0">
                <a:solidFill>
                  <a:srgbClr val="272525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Support Utilisateurs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614720" y="6214705"/>
            <a:ext cx="6505694" cy="1914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9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Diagnostic et résolution de problèmes via un système de tickets.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7374969" y="1246346"/>
            <a:ext cx="6836569" cy="5294828"/>
          </a:xfrm>
          <a:prstGeom prst="roundRect">
            <a:avLst>
              <a:gd name="adj" fmla="val 949"/>
            </a:avLst>
          </a:prstGeom>
          <a:solidFill>
            <a:srgbClr val="FFFFFF">
              <a:alpha val="95000"/>
            </a:srgbClr>
          </a:solidFill>
          <a:ln w="15240">
            <a:solidFill>
              <a:srgbClr val="D75BE2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7374969" y="1246346"/>
            <a:ext cx="60960" cy="5294828"/>
          </a:xfrm>
          <a:prstGeom prst="roundRect">
            <a:avLst>
              <a:gd name="adj" fmla="val 82464"/>
            </a:avLst>
          </a:prstGeom>
          <a:solidFill>
            <a:srgbClr val="D75BE2"/>
          </a:solidFill>
          <a:ln/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0827" y="1381244"/>
            <a:ext cx="6505813" cy="4451271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570827" y="5967055"/>
            <a:ext cx="1408033" cy="1759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100" dirty="0">
                <a:solidFill>
                  <a:srgbClr val="272525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Masterisation PC</a:t>
            </a:r>
            <a:endParaRPr lang="en-US" sz="1100" dirty="0"/>
          </a:p>
        </p:txBody>
      </p:sp>
      <p:sp>
        <p:nvSpPr>
          <p:cNvPr id="13" name="Text 9"/>
          <p:cNvSpPr/>
          <p:nvPr/>
        </p:nvSpPr>
        <p:spPr>
          <a:xfrm>
            <a:off x="7570827" y="6214824"/>
            <a:ext cx="6505813" cy="1914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9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Installation, configuration et intégration des postes dans l'Active Directory.</a:t>
            </a:r>
            <a:endParaRPr lang="en-US" sz="900" dirty="0"/>
          </a:p>
        </p:txBody>
      </p:sp>
      <p:sp>
        <p:nvSpPr>
          <p:cNvPr id="14" name="Shape 10"/>
          <p:cNvSpPr/>
          <p:nvPr/>
        </p:nvSpPr>
        <p:spPr>
          <a:xfrm>
            <a:off x="418862" y="6660833"/>
            <a:ext cx="6836450" cy="5294828"/>
          </a:xfrm>
          <a:prstGeom prst="roundRect">
            <a:avLst>
              <a:gd name="adj" fmla="val 949"/>
            </a:avLst>
          </a:prstGeom>
          <a:solidFill>
            <a:srgbClr val="FFFFFF">
              <a:alpha val="95000"/>
            </a:srgbClr>
          </a:solidFill>
          <a:ln w="15240">
            <a:solidFill>
              <a:srgbClr val="D75BE2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418862" y="6660833"/>
            <a:ext cx="60960" cy="5294828"/>
          </a:xfrm>
          <a:prstGeom prst="roundRect">
            <a:avLst>
              <a:gd name="adj" fmla="val 82464"/>
            </a:avLst>
          </a:prstGeom>
          <a:solidFill>
            <a:srgbClr val="D75BE2"/>
          </a:solidFill>
          <a:ln/>
        </p:spPr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720" y="6795730"/>
            <a:ext cx="6505694" cy="4451152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614720" y="11381423"/>
            <a:ext cx="1408033" cy="1759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100" dirty="0">
                <a:solidFill>
                  <a:srgbClr val="272525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Projets Techniques</a:t>
            </a:r>
            <a:endParaRPr lang="en-US" sz="1100" dirty="0"/>
          </a:p>
        </p:txBody>
      </p:sp>
      <p:sp>
        <p:nvSpPr>
          <p:cNvPr id="18" name="Text 13"/>
          <p:cNvSpPr/>
          <p:nvPr/>
        </p:nvSpPr>
        <p:spPr>
          <a:xfrm>
            <a:off x="614720" y="11629192"/>
            <a:ext cx="6505694" cy="1914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9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Audits GTB/GTC, gestion des licences Microsoft, tests Hyper-V.</a:t>
            </a:r>
            <a:endParaRPr lang="en-US" sz="900" dirty="0"/>
          </a:p>
        </p:txBody>
      </p:sp>
      <p:sp>
        <p:nvSpPr>
          <p:cNvPr id="19" name="Shape 14"/>
          <p:cNvSpPr/>
          <p:nvPr/>
        </p:nvSpPr>
        <p:spPr>
          <a:xfrm>
            <a:off x="7374969" y="6660833"/>
            <a:ext cx="6836569" cy="5294828"/>
          </a:xfrm>
          <a:prstGeom prst="roundRect">
            <a:avLst>
              <a:gd name="adj" fmla="val 949"/>
            </a:avLst>
          </a:prstGeom>
          <a:solidFill>
            <a:srgbClr val="FFFFFF">
              <a:alpha val="95000"/>
            </a:srgbClr>
          </a:solidFill>
          <a:ln w="15240">
            <a:solidFill>
              <a:srgbClr val="D75BE2"/>
            </a:solidFill>
            <a:prstDash val="solid"/>
          </a:ln>
        </p:spPr>
      </p:sp>
      <p:sp>
        <p:nvSpPr>
          <p:cNvPr id="20" name="Shape 15"/>
          <p:cNvSpPr/>
          <p:nvPr/>
        </p:nvSpPr>
        <p:spPr>
          <a:xfrm>
            <a:off x="7374969" y="6660833"/>
            <a:ext cx="60960" cy="5294828"/>
          </a:xfrm>
          <a:prstGeom prst="roundRect">
            <a:avLst>
              <a:gd name="adj" fmla="val 82464"/>
            </a:avLst>
          </a:prstGeom>
          <a:solidFill>
            <a:srgbClr val="D75BE2"/>
          </a:solidFill>
          <a:ln/>
        </p:spPr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70827" y="6795730"/>
            <a:ext cx="6505813" cy="4451271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7570827" y="11381542"/>
            <a:ext cx="1408033" cy="1759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100" dirty="0">
                <a:solidFill>
                  <a:srgbClr val="272525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Revue du Parc Info</a:t>
            </a:r>
            <a:endParaRPr lang="en-US" sz="1100" dirty="0"/>
          </a:p>
        </p:txBody>
      </p:sp>
      <p:sp>
        <p:nvSpPr>
          <p:cNvPr id="23" name="Text 17"/>
          <p:cNvSpPr/>
          <p:nvPr/>
        </p:nvSpPr>
        <p:spPr>
          <a:xfrm>
            <a:off x="7570827" y="11629311"/>
            <a:ext cx="6505813" cy="1914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9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Audits de résidences, mises à jour et sécurisation des systèmes.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861536"/>
            <a:ext cx="7867531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Outils et Méthodes de Travail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837724" y="2044303"/>
            <a:ext cx="12954952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Mon stage m'a permis de maîtriser une gamme d'outils essentiels et d'adopter une méthodologie rigoureuse.</a:t>
            </a:r>
            <a:endParaRPr lang="en-US" sz="18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724" y="2696527"/>
            <a:ext cx="598408" cy="59840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735336" y="2838569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Active Directory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735336" y="3334107"/>
            <a:ext cx="5430203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Gestion des comptes et intégration des PC.</a:t>
            </a:r>
            <a:endParaRPr lang="en-US" sz="18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4743" y="2696527"/>
            <a:ext cx="598408" cy="598408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8362355" y="2838569"/>
            <a:ext cx="3765232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Workspace One &amp; BitLocker</a:t>
            </a:r>
            <a:endParaRPr lang="en-US" sz="2200" dirty="0"/>
          </a:p>
        </p:txBody>
      </p:sp>
      <p:sp>
        <p:nvSpPr>
          <p:cNvPr id="9" name="Text 5"/>
          <p:cNvSpPr/>
          <p:nvPr/>
        </p:nvSpPr>
        <p:spPr>
          <a:xfrm>
            <a:off x="8362355" y="3334107"/>
            <a:ext cx="5430322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Sécurité et chiffrement des données.</a:t>
            </a:r>
            <a:endParaRPr lang="en-US" sz="18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724" y="4195882"/>
            <a:ext cx="598408" cy="598408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1735336" y="4337923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OCS Inventory</a:t>
            </a:r>
            <a:endParaRPr lang="en-US" sz="2200" dirty="0"/>
          </a:p>
        </p:txBody>
      </p:sp>
      <p:sp>
        <p:nvSpPr>
          <p:cNvPr id="12" name="Text 7"/>
          <p:cNvSpPr/>
          <p:nvPr/>
        </p:nvSpPr>
        <p:spPr>
          <a:xfrm>
            <a:off x="1735336" y="4833461"/>
            <a:ext cx="5430203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Suivi et gestion du parc informatique.</a:t>
            </a:r>
            <a:endParaRPr lang="en-US" sz="185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64743" y="4195882"/>
            <a:ext cx="598408" cy="598408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8362355" y="4337923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Hyper-V</a:t>
            </a:r>
            <a:endParaRPr lang="en-US" sz="2200" dirty="0"/>
          </a:p>
        </p:txBody>
      </p:sp>
      <p:sp>
        <p:nvSpPr>
          <p:cNvPr id="15" name="Text 9"/>
          <p:cNvSpPr/>
          <p:nvPr/>
        </p:nvSpPr>
        <p:spPr>
          <a:xfrm>
            <a:off x="8362355" y="4833461"/>
            <a:ext cx="5430322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Virtualisation et environnements de test.</a:t>
            </a:r>
            <a:endParaRPr lang="en-US" sz="1850" dirty="0"/>
          </a:p>
        </p:txBody>
      </p:sp>
      <p:pic>
        <p:nvPicPr>
          <p:cNvPr id="1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7724" y="5695236"/>
            <a:ext cx="598408" cy="598408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1735336" y="5837277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SharePoint &amp; Teams</a:t>
            </a:r>
            <a:endParaRPr lang="en-US" sz="2200" dirty="0"/>
          </a:p>
        </p:txBody>
      </p:sp>
      <p:sp>
        <p:nvSpPr>
          <p:cNvPr id="18" name="Text 11"/>
          <p:cNvSpPr/>
          <p:nvPr/>
        </p:nvSpPr>
        <p:spPr>
          <a:xfrm>
            <a:off x="1735336" y="6332815"/>
            <a:ext cx="5430203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Collaboration et partage de documents.</a:t>
            </a:r>
            <a:endParaRPr lang="en-US" sz="1850" dirty="0"/>
          </a:p>
        </p:txBody>
      </p:sp>
      <p:pic>
        <p:nvPicPr>
          <p:cNvPr id="19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64743" y="5695236"/>
            <a:ext cx="598408" cy="598408"/>
          </a:xfrm>
          <a:prstGeom prst="rect">
            <a:avLst/>
          </a:prstGeom>
        </p:spPr>
      </p:pic>
      <p:sp>
        <p:nvSpPr>
          <p:cNvPr id="20" name="Text 12"/>
          <p:cNvSpPr/>
          <p:nvPr/>
        </p:nvSpPr>
        <p:spPr>
          <a:xfrm>
            <a:off x="8362355" y="5837277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Robocopy &amp; RDP</a:t>
            </a:r>
            <a:endParaRPr lang="en-US" sz="2200" dirty="0"/>
          </a:p>
        </p:txBody>
      </p:sp>
      <p:sp>
        <p:nvSpPr>
          <p:cNvPr id="21" name="Text 13"/>
          <p:cNvSpPr/>
          <p:nvPr/>
        </p:nvSpPr>
        <p:spPr>
          <a:xfrm>
            <a:off x="8362355" y="6332815"/>
            <a:ext cx="5430322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Gestion de fichiers et assistance à distance.</a:t>
            </a:r>
            <a:endParaRPr lang="en-US" sz="1850" dirty="0"/>
          </a:p>
        </p:txBody>
      </p:sp>
      <p:sp>
        <p:nvSpPr>
          <p:cNvPr id="22" name="Text 14"/>
          <p:cNvSpPr/>
          <p:nvPr/>
        </p:nvSpPr>
        <p:spPr>
          <a:xfrm>
            <a:off x="837724" y="6985040"/>
            <a:ext cx="12954952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Chaque opération était guidée par des procédures et checklists, renforçant ma </a:t>
            </a:r>
            <a:r>
              <a:rPr lang="en-US" sz="1850" b="1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rigueur</a:t>
            </a:r>
            <a:r>
              <a:rPr lang="en-US" sz="18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et ma </a:t>
            </a:r>
            <a:r>
              <a:rPr lang="en-US" sz="1850" b="1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méthode</a:t>
            </a:r>
            <a:r>
              <a:rPr lang="en-US" sz="18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.</a:t>
            </a:r>
            <a:endParaRPr lang="en-US" sz="1850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06E066E-6A80-4178-985B-07A05484535E}"/>
              </a:ext>
            </a:extLst>
          </p:cNvPr>
          <p:cNvSpPr/>
          <p:nvPr/>
        </p:nvSpPr>
        <p:spPr>
          <a:xfrm>
            <a:off x="12822555" y="7722814"/>
            <a:ext cx="1711026" cy="441064"/>
          </a:xfrm>
          <a:prstGeom prst="rect">
            <a:avLst/>
          </a:prstGeom>
          <a:solidFill>
            <a:srgbClr val="F2F2F1"/>
          </a:solidFill>
          <a:ln>
            <a:solidFill>
              <a:srgbClr val="F3F2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77572" y="453747"/>
            <a:ext cx="7984212" cy="4852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800"/>
              </a:lnSpc>
              <a:buNone/>
            </a:pPr>
            <a:r>
              <a:rPr lang="en-US" sz="3050" dirty="0">
                <a:solidFill>
                  <a:srgbClr val="D73AD7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Mise en Œuvre Concrète : Masterisation PC</a:t>
            </a:r>
            <a:endParaRPr lang="en-US" sz="3050" dirty="0"/>
          </a:p>
        </p:txBody>
      </p:sp>
      <p:sp>
        <p:nvSpPr>
          <p:cNvPr id="3" name="Text 1"/>
          <p:cNvSpPr/>
          <p:nvPr/>
        </p:nvSpPr>
        <p:spPr>
          <a:xfrm>
            <a:off x="577572" y="1269087"/>
            <a:ext cx="13475256" cy="2639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2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La masterisation d'un poste de travail est un processus clé, garantissant un déploiement rapide et sécurisé.</a:t>
            </a:r>
            <a:endParaRPr lang="en-US" sz="12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572" y="1718667"/>
            <a:ext cx="495062" cy="11430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237655" y="1883688"/>
            <a:ext cx="1941433" cy="242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00" dirty="0">
                <a:solidFill>
                  <a:srgbClr val="272525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Démarrage Réseau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1237655" y="2225278"/>
            <a:ext cx="12815173" cy="2639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2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Installation du système depuis le serveur.</a:t>
            </a:r>
            <a:endParaRPr lang="en-US" sz="12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103" y="2873812"/>
            <a:ext cx="495062" cy="114300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485186" y="3038832"/>
            <a:ext cx="2454116" cy="242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00" dirty="0">
                <a:solidFill>
                  <a:srgbClr val="272525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Installation OS &amp; Logiciels</a:t>
            </a:r>
            <a:endParaRPr lang="en-US" sz="1500" dirty="0"/>
          </a:p>
        </p:txBody>
      </p:sp>
      <p:sp>
        <p:nvSpPr>
          <p:cNvPr id="9" name="Text 5"/>
          <p:cNvSpPr/>
          <p:nvPr/>
        </p:nvSpPr>
        <p:spPr>
          <a:xfrm>
            <a:off x="1485186" y="3380423"/>
            <a:ext cx="12567642" cy="2639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2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Déploiement de l'OS, VPN et drivers spécifiques.</a:t>
            </a:r>
            <a:endParaRPr lang="en-US" sz="12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2634" y="4028956"/>
            <a:ext cx="495062" cy="114300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1732717" y="4193977"/>
            <a:ext cx="1941433" cy="242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00" dirty="0">
                <a:solidFill>
                  <a:srgbClr val="272525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Intégration AD</a:t>
            </a:r>
            <a:endParaRPr lang="en-US" sz="1500" dirty="0"/>
          </a:p>
        </p:txBody>
      </p:sp>
      <p:sp>
        <p:nvSpPr>
          <p:cNvPr id="12" name="Text 7"/>
          <p:cNvSpPr/>
          <p:nvPr/>
        </p:nvSpPr>
        <p:spPr>
          <a:xfrm>
            <a:off x="1732717" y="4535567"/>
            <a:ext cx="12320111" cy="2639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2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Mise à jour du poste et intégration dans l'Active Directory.</a:t>
            </a:r>
            <a:endParaRPr lang="en-US" sz="125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0165" y="5184100"/>
            <a:ext cx="495062" cy="1143000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980248" y="5349121"/>
            <a:ext cx="2005846" cy="242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00" dirty="0">
                <a:solidFill>
                  <a:srgbClr val="272525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Sécurité &amp; Utilisateur</a:t>
            </a:r>
            <a:endParaRPr lang="en-US" sz="1500" dirty="0"/>
          </a:p>
        </p:txBody>
      </p:sp>
      <p:sp>
        <p:nvSpPr>
          <p:cNvPr id="15" name="Text 9"/>
          <p:cNvSpPr/>
          <p:nvPr/>
        </p:nvSpPr>
        <p:spPr>
          <a:xfrm>
            <a:off x="1980248" y="5690711"/>
            <a:ext cx="12072580" cy="2639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2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Association du PC à l'utilisateur et activation BitLocker.</a:t>
            </a:r>
            <a:endParaRPr lang="en-US" sz="1250" dirty="0"/>
          </a:p>
        </p:txBody>
      </p:sp>
      <p:pic>
        <p:nvPicPr>
          <p:cNvPr id="16" name="Image 4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2634" y="6339245"/>
            <a:ext cx="495062" cy="1143000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1732717" y="6504265"/>
            <a:ext cx="1941433" cy="242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00" dirty="0">
                <a:solidFill>
                  <a:srgbClr val="272525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Inventaire &amp; Suivi</a:t>
            </a:r>
            <a:endParaRPr lang="en-US" sz="1500" dirty="0"/>
          </a:p>
        </p:txBody>
      </p:sp>
      <p:sp>
        <p:nvSpPr>
          <p:cNvPr id="18" name="Text 11"/>
          <p:cNvSpPr/>
          <p:nvPr/>
        </p:nvSpPr>
        <p:spPr>
          <a:xfrm>
            <a:off x="1732717" y="6845856"/>
            <a:ext cx="12320111" cy="2639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2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Ajout automatique à OCS Inventory et référencement Excel.</a:t>
            </a:r>
            <a:endParaRPr lang="en-US" sz="1250" dirty="0"/>
          </a:p>
        </p:txBody>
      </p:sp>
      <p:sp>
        <p:nvSpPr>
          <p:cNvPr id="19" name="Text 12"/>
          <p:cNvSpPr/>
          <p:nvPr/>
        </p:nvSpPr>
        <p:spPr>
          <a:xfrm>
            <a:off x="577572" y="7514987"/>
            <a:ext cx="13475256" cy="2639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2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Le salarié peut ainsi utiliser son poste </a:t>
            </a:r>
            <a:r>
              <a:rPr lang="en-US" sz="1250" b="1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immédiatement</a:t>
            </a:r>
            <a:r>
              <a:rPr lang="en-US" sz="12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et en toute </a:t>
            </a:r>
            <a:r>
              <a:rPr lang="en-US" sz="1250" b="1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sécurité</a:t>
            </a:r>
            <a:r>
              <a:rPr lang="en-US" sz="12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.</a:t>
            </a:r>
            <a:endParaRPr lang="en-US" sz="1250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99A431A-6BC6-4229-88DD-AF829C4367AC}"/>
              </a:ext>
            </a:extLst>
          </p:cNvPr>
          <p:cNvSpPr/>
          <p:nvPr/>
        </p:nvSpPr>
        <p:spPr>
          <a:xfrm>
            <a:off x="12822555" y="7743054"/>
            <a:ext cx="1711026" cy="441064"/>
          </a:xfrm>
          <a:prstGeom prst="rect">
            <a:avLst/>
          </a:prstGeom>
          <a:solidFill>
            <a:srgbClr val="F2F2F1"/>
          </a:solidFill>
          <a:ln>
            <a:solidFill>
              <a:srgbClr val="F3F2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FFFDFD"/>
              </a:solidFill>
              <a:highlight>
                <a:srgbClr val="FFFDFD"/>
              </a:highlight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5917" y="798909"/>
            <a:ext cx="6387465" cy="5595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00"/>
              </a:lnSpc>
              <a:buNone/>
            </a:pPr>
            <a:r>
              <a:rPr lang="en-US" sz="3500" dirty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Analyse des Résultats et Bilan</a:t>
            </a:r>
            <a:endParaRPr lang="en-US" sz="3500" dirty="0"/>
          </a:p>
        </p:txBody>
      </p:sp>
      <p:sp>
        <p:nvSpPr>
          <p:cNvPr id="4" name="Text 1"/>
          <p:cNvSpPr/>
          <p:nvPr/>
        </p:nvSpPr>
        <p:spPr>
          <a:xfrm>
            <a:off x="665917" y="1643896"/>
            <a:ext cx="7812167" cy="608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Ce stage a été une expérience très formatrice, consolidant mes compétences et mon orientation professionnelle.</a:t>
            </a:r>
            <a:endParaRPr lang="en-US" sz="1450" dirty="0"/>
          </a:p>
        </p:txBody>
      </p:sp>
      <p:sp>
        <p:nvSpPr>
          <p:cNvPr id="5" name="Shape 2"/>
          <p:cNvSpPr/>
          <p:nvPr/>
        </p:nvSpPr>
        <p:spPr>
          <a:xfrm>
            <a:off x="665917" y="2466499"/>
            <a:ext cx="3810953" cy="2115503"/>
          </a:xfrm>
          <a:prstGeom prst="roundRect">
            <a:avLst>
              <a:gd name="adj" fmla="val 3778"/>
            </a:avLst>
          </a:prstGeom>
          <a:solidFill>
            <a:srgbClr val="D75BE2"/>
          </a:solidFill>
          <a:ln w="7620">
            <a:solidFill>
              <a:srgbClr val="BD41C8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863798" y="2664381"/>
            <a:ext cx="2737247" cy="2797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Compétences Techniques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863798" y="3058239"/>
            <a:ext cx="3415189" cy="3043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00000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Active Directory, masterisation</a:t>
            </a:r>
            <a:endParaRPr lang="en-US" sz="1450" dirty="0"/>
          </a:p>
        </p:txBody>
      </p:sp>
      <p:sp>
        <p:nvSpPr>
          <p:cNvPr id="8" name="Text 5"/>
          <p:cNvSpPr/>
          <p:nvPr/>
        </p:nvSpPr>
        <p:spPr>
          <a:xfrm>
            <a:off x="863798" y="3429119"/>
            <a:ext cx="3415189" cy="3043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00000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Sécurité des postes, Hyper-V</a:t>
            </a:r>
            <a:endParaRPr lang="en-US" sz="1450" dirty="0"/>
          </a:p>
        </p:txBody>
      </p:sp>
      <p:sp>
        <p:nvSpPr>
          <p:cNvPr id="9" name="Text 6"/>
          <p:cNvSpPr/>
          <p:nvPr/>
        </p:nvSpPr>
        <p:spPr>
          <a:xfrm>
            <a:off x="863798" y="3799999"/>
            <a:ext cx="3415189" cy="3043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00000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Gestion de parc, automatisation</a:t>
            </a:r>
            <a:endParaRPr lang="en-US" sz="1450" dirty="0"/>
          </a:p>
        </p:txBody>
      </p:sp>
      <p:sp>
        <p:nvSpPr>
          <p:cNvPr id="10" name="Shape 7"/>
          <p:cNvSpPr/>
          <p:nvPr/>
        </p:nvSpPr>
        <p:spPr>
          <a:xfrm>
            <a:off x="4667131" y="2466499"/>
            <a:ext cx="3810953" cy="2115503"/>
          </a:xfrm>
          <a:prstGeom prst="roundRect">
            <a:avLst>
              <a:gd name="adj" fmla="val 3778"/>
            </a:avLst>
          </a:prstGeom>
          <a:solidFill>
            <a:srgbClr val="D75BE2"/>
          </a:solidFill>
          <a:ln w="7620">
            <a:solidFill>
              <a:srgbClr val="BD41C8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4865013" y="2664381"/>
            <a:ext cx="3415189" cy="5595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Compétences Organisationnelles</a:t>
            </a:r>
            <a:endParaRPr lang="en-US" sz="1750" dirty="0"/>
          </a:p>
        </p:txBody>
      </p:sp>
      <p:sp>
        <p:nvSpPr>
          <p:cNvPr id="12" name="Text 9"/>
          <p:cNvSpPr/>
          <p:nvPr/>
        </p:nvSpPr>
        <p:spPr>
          <a:xfrm>
            <a:off x="4865013" y="3338036"/>
            <a:ext cx="3415189" cy="3043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00000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Suivi des procédures</a:t>
            </a:r>
            <a:endParaRPr lang="en-US" sz="1450" dirty="0"/>
          </a:p>
        </p:txBody>
      </p:sp>
      <p:sp>
        <p:nvSpPr>
          <p:cNvPr id="13" name="Text 10"/>
          <p:cNvSpPr/>
          <p:nvPr/>
        </p:nvSpPr>
        <p:spPr>
          <a:xfrm>
            <a:off x="4865013" y="3708916"/>
            <a:ext cx="3415189" cy="3043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00000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Rigueur dans les installations</a:t>
            </a:r>
            <a:endParaRPr lang="en-US" sz="1450" dirty="0"/>
          </a:p>
        </p:txBody>
      </p:sp>
      <p:sp>
        <p:nvSpPr>
          <p:cNvPr id="14" name="Text 11"/>
          <p:cNvSpPr/>
          <p:nvPr/>
        </p:nvSpPr>
        <p:spPr>
          <a:xfrm>
            <a:off x="4865013" y="4079796"/>
            <a:ext cx="3415189" cy="3043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00000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Planification des interventions</a:t>
            </a:r>
            <a:endParaRPr lang="en-US" sz="1450" dirty="0"/>
          </a:p>
        </p:txBody>
      </p:sp>
      <p:sp>
        <p:nvSpPr>
          <p:cNvPr id="15" name="Shape 12"/>
          <p:cNvSpPr/>
          <p:nvPr/>
        </p:nvSpPr>
        <p:spPr>
          <a:xfrm>
            <a:off x="665917" y="4772263"/>
            <a:ext cx="7812167" cy="1835706"/>
          </a:xfrm>
          <a:prstGeom prst="roundRect">
            <a:avLst>
              <a:gd name="adj" fmla="val 4353"/>
            </a:avLst>
          </a:prstGeom>
          <a:solidFill>
            <a:srgbClr val="D75BE2"/>
          </a:solidFill>
          <a:ln w="7620">
            <a:solidFill>
              <a:srgbClr val="BD41C8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63798" y="4970145"/>
            <a:ext cx="3048000" cy="2797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Compétences Relationnelles</a:t>
            </a:r>
            <a:endParaRPr lang="en-US" sz="1750" dirty="0"/>
          </a:p>
        </p:txBody>
      </p:sp>
      <p:sp>
        <p:nvSpPr>
          <p:cNvPr id="17" name="Text 14"/>
          <p:cNvSpPr/>
          <p:nvPr/>
        </p:nvSpPr>
        <p:spPr>
          <a:xfrm>
            <a:off x="863798" y="5364004"/>
            <a:ext cx="7416403" cy="3043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00000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Communication utilisateurs</a:t>
            </a:r>
            <a:endParaRPr lang="en-US" sz="1450" dirty="0"/>
          </a:p>
        </p:txBody>
      </p:sp>
      <p:sp>
        <p:nvSpPr>
          <p:cNvPr id="18" name="Text 15"/>
          <p:cNvSpPr/>
          <p:nvPr/>
        </p:nvSpPr>
        <p:spPr>
          <a:xfrm>
            <a:off x="863798" y="5734883"/>
            <a:ext cx="7416403" cy="3043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00000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Rédaction de mails pro</a:t>
            </a:r>
            <a:endParaRPr lang="en-US" sz="1450" dirty="0"/>
          </a:p>
        </p:txBody>
      </p:sp>
      <p:sp>
        <p:nvSpPr>
          <p:cNvPr id="19" name="Text 16"/>
          <p:cNvSpPr/>
          <p:nvPr/>
        </p:nvSpPr>
        <p:spPr>
          <a:xfrm>
            <a:off x="863798" y="6105763"/>
            <a:ext cx="7416403" cy="3043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00000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Participation aux réunions</a:t>
            </a:r>
            <a:endParaRPr lang="en-US" sz="1450" dirty="0"/>
          </a:p>
        </p:txBody>
      </p:sp>
      <p:sp>
        <p:nvSpPr>
          <p:cNvPr id="20" name="Text 17"/>
          <p:cNvSpPr/>
          <p:nvPr/>
        </p:nvSpPr>
        <p:spPr>
          <a:xfrm>
            <a:off x="665917" y="6821924"/>
            <a:ext cx="7812167" cy="608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J'ai gagné en </a:t>
            </a:r>
            <a:r>
              <a:rPr lang="en-US" sz="1450" b="1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autonomie</a:t>
            </a:r>
            <a:r>
              <a:rPr lang="en-US" sz="14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, en </a:t>
            </a:r>
            <a:r>
              <a:rPr lang="en-US" sz="1450" b="1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confiance</a:t>
            </a:r>
            <a:r>
              <a:rPr lang="en-US" sz="14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et en </a:t>
            </a:r>
            <a:r>
              <a:rPr lang="en-US" sz="1450" b="1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vision concrète</a:t>
            </a:r>
            <a:r>
              <a:rPr lang="en-US" sz="14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du métier d'administrateur systèmes et réseaux, ce qui a conforté mon choix d'orientation.</a:t>
            </a:r>
            <a:endParaRPr lang="en-US" sz="14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8253</TotalTime>
  <Words>430</Words>
  <Application>Microsoft Office PowerPoint</Application>
  <PresentationFormat>Personnalisé</PresentationFormat>
  <Paragraphs>66</Paragraphs>
  <Slides>5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0" baseType="lpstr">
      <vt:lpstr>Calibri</vt:lpstr>
      <vt:lpstr>Source Serif 4 Semi Bold</vt:lpstr>
      <vt:lpstr>Arial</vt:lpstr>
      <vt:lpstr>Source Sans 3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/>
  <dc:creator/>
  <cp:lastModifiedBy>EL SHIKH Zakaria</cp:lastModifiedBy>
  <cp:revision>3</cp:revision>
  <dcterms:created xsi:type="dcterms:W3CDTF">2025-09-05T13:04:35Z</dcterms:created>
  <dcterms:modified xsi:type="dcterms:W3CDTF">2025-09-11T06:40:00Z</dcterms:modified>
</cp:coreProperties>
</file>